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2" r:id="rId3"/>
    <p:sldId id="281" r:id="rId4"/>
    <p:sldId id="283" r:id="rId5"/>
    <p:sldId id="282" r:id="rId6"/>
    <p:sldId id="287" r:id="rId7"/>
    <p:sldId id="285" r:id="rId8"/>
    <p:sldId id="286" r:id="rId9"/>
    <p:sldId id="257" r:id="rId10"/>
    <p:sldId id="258" r:id="rId11"/>
    <p:sldId id="259" r:id="rId12"/>
    <p:sldId id="277" r:id="rId13"/>
    <p:sldId id="278" r:id="rId14"/>
    <p:sldId id="260" r:id="rId15"/>
    <p:sldId id="261" r:id="rId16"/>
    <p:sldId id="289" r:id="rId17"/>
    <p:sldId id="290" r:id="rId18"/>
    <p:sldId id="265" r:id="rId19"/>
    <p:sldId id="266" r:id="rId20"/>
    <p:sldId id="28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555"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2EBBD0-18D1-458C-ABA5-AD5DCA78AF35}" type="datetimeFigureOut">
              <a:rPr lang="en-US" smtClean="0"/>
              <a:pPr/>
              <a:t>12/2/2018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AFC28B-D168-4C82-BE87-FDA2F8BC7142}" type="slidenum">
              <a:rPr lang="en-US" smtClean="0"/>
              <a:pPr/>
              <a:t>‹#›</a:t>
            </a:fld>
            <a:endParaRPr lang="en-US"/>
          </a:p>
        </p:txBody>
      </p:sp>
    </p:spTree>
    <p:extLst>
      <p:ext uri="{BB962C8B-B14F-4D97-AF65-F5344CB8AC3E}">
        <p14:creationId xmlns:p14="http://schemas.microsoft.com/office/powerpoint/2010/main" val="611787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AFC28B-D168-4C82-BE87-FDA2F8BC7142}" type="slidenum">
              <a:rPr lang="en-US" smtClean="0"/>
              <a:pPr/>
              <a:t>10</a:t>
            </a:fld>
            <a:endParaRPr lang="en-US"/>
          </a:p>
        </p:txBody>
      </p:sp>
    </p:spTree>
    <p:extLst>
      <p:ext uri="{BB962C8B-B14F-4D97-AF65-F5344CB8AC3E}">
        <p14:creationId xmlns:p14="http://schemas.microsoft.com/office/powerpoint/2010/main" val="2851060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0F3986-53F2-4B70-B108-6EFA660820FA}"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F3986-53F2-4B70-B108-6EFA660820FA}"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F3986-53F2-4B70-B108-6EFA660820FA}"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F3986-53F2-4B70-B108-6EFA660820FA}"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F3986-53F2-4B70-B108-6EFA660820FA}"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0F3986-53F2-4B70-B108-6EFA660820FA}" type="datetimeFigureOut">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1301B-22E9-4E16-92F8-51E8224749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0F3986-53F2-4B70-B108-6EFA660820FA}" type="datetimeFigureOut">
              <a:rPr lang="en-US" smtClean="0"/>
              <a:pPr/>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11301B-22E9-4E16-92F8-51E8224749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0F3986-53F2-4B70-B108-6EFA660820FA}" type="datetimeFigureOut">
              <a:rPr lang="en-US" smtClean="0"/>
              <a:pPr/>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11301B-22E9-4E16-92F8-51E8224749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F3986-53F2-4B70-B108-6EFA660820FA}" type="datetimeFigureOut">
              <a:rPr lang="en-US" smtClean="0"/>
              <a:pPr/>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11301B-22E9-4E16-92F8-51E8224749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F3986-53F2-4B70-B108-6EFA660820FA}" type="datetimeFigureOut">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1301B-22E9-4E16-92F8-51E8224749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F3986-53F2-4B70-B108-6EFA660820FA}" type="datetimeFigureOut">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1301B-22E9-4E16-92F8-51E8224749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F3986-53F2-4B70-B108-6EFA660820FA}" type="datetimeFigureOut">
              <a:rPr lang="en-US" smtClean="0"/>
              <a:pPr/>
              <a:t>12/2/2018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1301B-22E9-4E16-92F8-51E8224749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599"/>
            <a:ext cx="7772400" cy="2286001"/>
          </a:xfrm>
        </p:spPr>
        <p:txBody>
          <a:bodyPr>
            <a:noAutofit/>
          </a:bodyPr>
          <a:lstStyle/>
          <a:p>
            <a:r>
              <a:rPr lang="en-US" sz="4800" dirty="0" smtClean="0"/>
              <a:t>Ballot Paper matters </a:t>
            </a:r>
            <a:br>
              <a:rPr lang="en-US" sz="4800" dirty="0" smtClean="0"/>
            </a:b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20000"/>
          </a:bodyPr>
          <a:lstStyle/>
          <a:p>
            <a:pPr>
              <a:buNone/>
            </a:pPr>
            <a:endParaRPr lang="en-US" dirty="0"/>
          </a:p>
          <a:p>
            <a:r>
              <a:rPr lang="en-IN" dirty="0" smtClean="0"/>
              <a:t> </a:t>
            </a:r>
            <a:r>
              <a:rPr lang="en-IN" dirty="0"/>
              <a:t>ECI's direction regarding design, form and language of postal ballot paper are </a:t>
            </a:r>
            <a:r>
              <a:rPr lang="en-IN" dirty="0" smtClean="0"/>
              <a:t>given in ECI No.</a:t>
            </a:r>
            <a:r>
              <a:rPr lang="en-US" dirty="0" smtClean="0"/>
              <a:t> 576/3/2015/SDR dated: 21.5.2015,  No. 52/2015/SDR dated: 18.9.2015 </a:t>
            </a:r>
            <a:r>
              <a:rPr lang="en-US" dirty="0"/>
              <a:t>&amp; </a:t>
            </a:r>
            <a:r>
              <a:rPr lang="en-US" dirty="0" smtClean="0"/>
              <a:t>52/2016/SDR-</a:t>
            </a:r>
            <a:r>
              <a:rPr lang="en-US" dirty="0" err="1" smtClean="0"/>
              <a:t>Vol.I</a:t>
            </a:r>
            <a:r>
              <a:rPr lang="en-US" dirty="0" smtClean="0"/>
              <a:t> </a:t>
            </a:r>
            <a:r>
              <a:rPr lang="en-US" dirty="0"/>
              <a:t>dated: </a:t>
            </a:r>
            <a:r>
              <a:rPr lang="en-US" dirty="0" smtClean="0"/>
              <a:t>24.02.2016</a:t>
            </a:r>
          </a:p>
          <a:p>
            <a:endParaRPr lang="en-US" dirty="0"/>
          </a:p>
          <a:p>
            <a:pPr>
              <a:buNone/>
            </a:pPr>
            <a:endParaRPr lang="en-US" sz="300" dirty="0"/>
          </a:p>
          <a:p>
            <a:r>
              <a:rPr lang="en-IN" dirty="0" smtClean="0"/>
              <a:t> </a:t>
            </a:r>
            <a:r>
              <a:rPr lang="en-IN" dirty="0"/>
              <a:t>In </a:t>
            </a:r>
            <a:r>
              <a:rPr lang="en-IN" dirty="0" err="1" smtClean="0"/>
              <a:t>Lok</a:t>
            </a:r>
            <a:r>
              <a:rPr lang="en-IN" dirty="0" smtClean="0"/>
              <a:t> Sabha Elections Postal Ballots shall </a:t>
            </a:r>
            <a:r>
              <a:rPr lang="en-IN" dirty="0"/>
              <a:t>be printed </a:t>
            </a:r>
            <a:r>
              <a:rPr lang="en-IN" dirty="0" smtClean="0"/>
              <a:t>in White  </a:t>
            </a:r>
            <a:r>
              <a:rPr lang="en-IN" dirty="0"/>
              <a:t>paper.</a:t>
            </a:r>
            <a:endParaRPr lang="en-US" dirty="0"/>
          </a:p>
          <a:p>
            <a:pPr>
              <a:buNone/>
            </a:pPr>
            <a:r>
              <a:rPr lang="en-IN" dirty="0"/>
              <a:t> </a:t>
            </a:r>
            <a:endParaRPr lang="en-US" dirty="0">
              <a:solidFill>
                <a:srgbClr val="FF0000"/>
              </a:solidFill>
            </a:endParaRPr>
          </a:p>
          <a:p>
            <a:r>
              <a:rPr lang="en-IN" dirty="0" smtClean="0">
                <a:solidFill>
                  <a:schemeClr val="accent2"/>
                </a:solidFill>
              </a:rPr>
              <a:t> Postal Ballots when printed in one column shall be of </a:t>
            </a:r>
            <a:r>
              <a:rPr lang="en-IN" dirty="0">
                <a:solidFill>
                  <a:schemeClr val="accent2"/>
                </a:solidFill>
              </a:rPr>
              <a:t>w</a:t>
            </a:r>
            <a:r>
              <a:rPr lang="en-IN" dirty="0" smtClean="0">
                <a:solidFill>
                  <a:schemeClr val="accent2"/>
                </a:solidFill>
              </a:rPr>
              <a:t>idth 4" to 6".</a:t>
            </a:r>
            <a:endParaRPr lang="en-US" dirty="0">
              <a:solidFill>
                <a:schemeClr val="accent2"/>
              </a:solidFill>
            </a:endParaRPr>
          </a:p>
          <a:p>
            <a:endParaRPr lang="en-US" dirty="0"/>
          </a:p>
        </p:txBody>
      </p:sp>
      <p:sp>
        <p:nvSpPr>
          <p:cNvPr id="4" name="Title 1"/>
          <p:cNvSpPr>
            <a:spLocks noGrp="1"/>
          </p:cNvSpPr>
          <p:nvPr>
            <p:ph type="title"/>
          </p:nvPr>
        </p:nvSpPr>
        <p:spPr>
          <a:xfrm>
            <a:off x="457200" y="274638"/>
            <a:ext cx="8001000" cy="792162"/>
          </a:xfrm>
        </p:spPr>
        <p:txBody>
          <a:bodyPr/>
          <a:lstStyle/>
          <a:p>
            <a:r>
              <a:rPr lang="en-US" dirty="0" smtClean="0">
                <a:solidFill>
                  <a:srgbClr val="FF0000"/>
                </a:solidFill>
              </a:rPr>
              <a:t>Postal Ballot Papers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97563"/>
          </a:xfrm>
        </p:spPr>
        <p:txBody>
          <a:bodyPr>
            <a:noAutofit/>
          </a:bodyPr>
          <a:lstStyle/>
          <a:p>
            <a:pPr algn="just"/>
            <a:r>
              <a:rPr lang="en-IN" sz="2400" dirty="0"/>
              <a:t>Single column - up to 9 </a:t>
            </a:r>
            <a:r>
              <a:rPr lang="en-IN" sz="2400" dirty="0" smtClean="0"/>
              <a:t>candidates (including NOTA) </a:t>
            </a:r>
            <a:r>
              <a:rPr lang="en-IN" sz="2400" dirty="0"/>
              <a:t>– In case of indivisible numbers of candidates, e.g. 11 </a:t>
            </a:r>
            <a:r>
              <a:rPr lang="en-IN" sz="2400" dirty="0" smtClean="0"/>
              <a:t>candidates including NOTA, </a:t>
            </a:r>
            <a:r>
              <a:rPr lang="en-IN" sz="2400" dirty="0"/>
              <a:t>first six candidates will be shown in first column and </a:t>
            </a:r>
            <a:r>
              <a:rPr lang="en-IN" sz="2400" dirty="0" smtClean="0"/>
              <a:t>remaining 5 </a:t>
            </a:r>
            <a:r>
              <a:rPr lang="en-IN" sz="2400" dirty="0"/>
              <a:t>will be shown in second column, and space at the end of second column for </a:t>
            </a:r>
            <a:r>
              <a:rPr lang="en-IN" sz="2400" dirty="0" smtClean="0"/>
              <a:t>12</a:t>
            </a:r>
            <a:r>
              <a:rPr lang="en-IN" sz="2400" baseline="30000" dirty="0" smtClean="0"/>
              <a:t>th</a:t>
            </a:r>
            <a:r>
              <a:rPr lang="en-IN" sz="2400" dirty="0" smtClean="0"/>
              <a:t> candidate </a:t>
            </a:r>
            <a:r>
              <a:rPr lang="en-IN" sz="2400" dirty="0"/>
              <a:t>will be completely shaded.</a:t>
            </a:r>
            <a:endParaRPr lang="en-US" sz="2400" dirty="0"/>
          </a:p>
          <a:p>
            <a:pPr algn="just">
              <a:buNone/>
            </a:pPr>
            <a:endParaRPr lang="en-US" sz="2400" dirty="0"/>
          </a:p>
          <a:p>
            <a:pPr algn="just"/>
            <a:r>
              <a:rPr lang="en-IN" sz="2400" dirty="0" smtClean="0"/>
              <a:t> </a:t>
            </a:r>
            <a:r>
              <a:rPr lang="en-IN" sz="2400" dirty="0"/>
              <a:t>Names of candidates shall be arranged in the same order under 3 categories in which they appear in the list (Form 7A</a:t>
            </a:r>
            <a:r>
              <a:rPr lang="en-IN" sz="2400" dirty="0" smtClean="0"/>
              <a:t>) &amp; the name in the last panel will be None of the Above . </a:t>
            </a:r>
            <a:r>
              <a:rPr lang="en-IN" sz="2400" dirty="0"/>
              <a:t>Headings of categories should not appear </a:t>
            </a:r>
            <a:r>
              <a:rPr lang="en-IN" sz="2400" dirty="0" smtClean="0"/>
              <a:t>in the ballot paper</a:t>
            </a:r>
            <a:endParaRPr lang="en-US" sz="2400" dirty="0"/>
          </a:p>
          <a:p>
            <a:pPr marL="0" indent="0" algn="just">
              <a:buNone/>
            </a:pP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713" y="532265"/>
            <a:ext cx="8768687" cy="6020936"/>
          </a:xfrm>
        </p:spPr>
        <p:txBody>
          <a:bodyPr>
            <a:normAutofit/>
          </a:bodyPr>
          <a:lstStyle/>
          <a:p>
            <a:r>
              <a:rPr lang="en-US" sz="2800" dirty="0"/>
              <a:t>P</a:t>
            </a:r>
            <a:r>
              <a:rPr lang="en-US" sz="2800" dirty="0" smtClean="0"/>
              <a:t>hotographs of candidates are also to be printed on postal ballot papers</a:t>
            </a:r>
            <a:r>
              <a:rPr lang="en-US" sz="3600" dirty="0" smtClean="0"/>
              <a:t>.</a:t>
            </a:r>
          </a:p>
          <a:p>
            <a:pPr algn="just"/>
            <a:r>
              <a:rPr lang="en-US" sz="2800" dirty="0" smtClean="0">
                <a:solidFill>
                  <a:srgbClr val="C00000"/>
                </a:solidFill>
              </a:rPr>
              <a:t>For Ballot Papers for Service Electors (ETPBS) </a:t>
            </a:r>
            <a:r>
              <a:rPr lang="en-US" sz="2800" dirty="0" smtClean="0"/>
              <a:t>- to be printed in the </a:t>
            </a:r>
            <a:r>
              <a:rPr lang="en-US" sz="2800" dirty="0" smtClean="0">
                <a:solidFill>
                  <a:srgbClr val="C00000"/>
                </a:solidFill>
              </a:rPr>
              <a:t>official language of the State and in </a:t>
            </a:r>
            <a:r>
              <a:rPr lang="en-US" sz="2800" dirty="0">
                <a:solidFill>
                  <a:srgbClr val="C00000"/>
                </a:solidFill>
              </a:rPr>
              <a:t>English  (where English is not the official language)</a:t>
            </a:r>
            <a:endParaRPr lang="en-US" sz="2800" dirty="0"/>
          </a:p>
          <a:p>
            <a:pPr algn="just"/>
            <a:r>
              <a:rPr lang="en-US" sz="2800" dirty="0" smtClean="0"/>
              <a:t>There will be no symbol</a:t>
            </a:r>
          </a:p>
          <a:p>
            <a:pPr algn="just"/>
            <a:endParaRPr lang="en-US" sz="2800" dirty="0"/>
          </a:p>
          <a:p>
            <a:pPr marL="0" indent="0" algn="just">
              <a:buNone/>
            </a:pPr>
            <a:endParaRPr lang="en-US" sz="2800" dirty="0" smtClean="0"/>
          </a:p>
          <a:p>
            <a:pPr marL="0" indent="0" algn="just">
              <a:buNone/>
            </a:pPr>
            <a:r>
              <a:rPr lang="en-US" sz="2400" dirty="0" smtClean="0"/>
              <a:t>					                </a:t>
            </a:r>
            <a:endParaRPr lang="en-US" sz="1400" dirty="0" smtClean="0">
              <a:solidFill>
                <a:srgbClr val="FF0000"/>
              </a:solidFill>
            </a:endParaRPr>
          </a:p>
          <a:p>
            <a:pPr algn="just">
              <a:buNone/>
            </a:pPr>
            <a:endParaRPr lang="en-US" sz="1400" dirty="0"/>
          </a:p>
        </p:txBody>
      </p:sp>
      <p:cxnSp>
        <p:nvCxnSpPr>
          <p:cNvPr id="10" name="Straight Arrow Connector 9"/>
          <p:cNvCxnSpPr/>
          <p:nvPr/>
        </p:nvCxnSpPr>
        <p:spPr>
          <a:xfrm>
            <a:off x="1639592" y="3628672"/>
            <a:ext cx="60960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1618810" y="5778196"/>
            <a:ext cx="6488942" cy="1592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943509738"/>
              </p:ext>
            </p:extLst>
          </p:nvPr>
        </p:nvGraphicFramePr>
        <p:xfrm>
          <a:off x="1639592" y="3888621"/>
          <a:ext cx="6096000" cy="1613703"/>
        </p:xfrm>
        <a:graphic>
          <a:graphicData uri="http://schemas.openxmlformats.org/drawingml/2006/table">
            <a:tbl>
              <a:tblPr firstRow="1" bandRow="1">
                <a:tableStyleId>{5C22544A-7EE6-4342-B048-85BDC9FD1C3A}</a:tableStyleId>
              </a:tblPr>
              <a:tblGrid>
                <a:gridCol w="1524000">
                  <a:extLst>
                    <a:ext uri="{9D8B030D-6E8A-4147-A177-3AD203B41FA5}">
                      <a16:colId xmlns="" xmlns:a16="http://schemas.microsoft.com/office/drawing/2014/main" val="20000"/>
                    </a:ext>
                  </a:extLst>
                </a:gridCol>
                <a:gridCol w="1524000">
                  <a:extLst>
                    <a:ext uri="{9D8B030D-6E8A-4147-A177-3AD203B41FA5}">
                      <a16:colId xmlns="" xmlns:a16="http://schemas.microsoft.com/office/drawing/2014/main" val="20001"/>
                    </a:ext>
                  </a:extLst>
                </a:gridCol>
                <a:gridCol w="1524000">
                  <a:extLst>
                    <a:ext uri="{9D8B030D-6E8A-4147-A177-3AD203B41FA5}">
                      <a16:colId xmlns="" xmlns:a16="http://schemas.microsoft.com/office/drawing/2014/main" val="20002"/>
                    </a:ext>
                  </a:extLst>
                </a:gridCol>
                <a:gridCol w="1524000">
                  <a:extLst>
                    <a:ext uri="{9D8B030D-6E8A-4147-A177-3AD203B41FA5}">
                      <a16:colId xmlns="" xmlns:a16="http://schemas.microsoft.com/office/drawing/2014/main" val="20003"/>
                    </a:ext>
                  </a:extLst>
                </a:gridCol>
              </a:tblGrid>
              <a:tr h="878037">
                <a:tc>
                  <a:txBody>
                    <a:bodyPr/>
                    <a:lstStyle/>
                    <a:p>
                      <a:r>
                        <a:rPr lang="en-US" dirty="0" smtClean="0"/>
                        <a:t>SL no</a:t>
                      </a:r>
                      <a:endParaRPr lang="en-US" dirty="0"/>
                    </a:p>
                  </a:txBody>
                  <a:tcPr/>
                </a:tc>
                <a:tc>
                  <a:txBody>
                    <a:bodyPr/>
                    <a:lstStyle/>
                    <a:p>
                      <a:r>
                        <a:rPr lang="en-US" dirty="0" smtClean="0"/>
                        <a:t>Name of candidate &amp; party affiliation</a:t>
                      </a:r>
                      <a:endParaRPr lang="en-US" dirty="0"/>
                    </a:p>
                  </a:txBody>
                  <a:tcPr/>
                </a:tc>
                <a:tc>
                  <a:txBody>
                    <a:bodyPr/>
                    <a:lstStyle/>
                    <a:p>
                      <a:r>
                        <a:rPr lang="en-US" dirty="0" smtClean="0"/>
                        <a:t>Photo of candidate</a:t>
                      </a:r>
                      <a:endParaRPr lang="en-US" dirty="0"/>
                    </a:p>
                  </a:txBody>
                  <a:tcPr/>
                </a:tc>
                <a:tc>
                  <a:txBody>
                    <a:bodyPr/>
                    <a:lstStyle/>
                    <a:p>
                      <a:r>
                        <a:rPr lang="en-US" dirty="0" smtClean="0"/>
                        <a:t>Space for marking</a:t>
                      </a:r>
                      <a:endParaRPr lang="en-US" dirty="0"/>
                    </a:p>
                  </a:txBody>
                  <a:tcPr/>
                </a:tc>
                <a:extLst>
                  <a:ext uri="{0D108BD9-81ED-4DB2-BD59-A6C34878D82A}">
                    <a16:rowId xmlns="" xmlns:a16="http://schemas.microsoft.com/office/drawing/2014/main" val="10000"/>
                  </a:ext>
                </a:extLst>
              </a:tr>
              <a:tr h="424983">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230992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fontAlgn="t">
              <a:buNone/>
            </a:pPr>
            <a:r>
              <a:rPr lang="en-US" dirty="0" smtClean="0">
                <a:solidFill>
                  <a:srgbClr val="C00000"/>
                </a:solidFill>
              </a:rPr>
              <a:t>For Postal Ballot Papers (Other categories): </a:t>
            </a:r>
          </a:p>
          <a:p>
            <a:pPr fontAlgn="t"/>
            <a:r>
              <a:rPr lang="en-US" dirty="0" smtClean="0"/>
              <a:t>To be printed in the </a:t>
            </a:r>
            <a:r>
              <a:rPr lang="en-US" dirty="0" smtClean="0">
                <a:solidFill>
                  <a:srgbClr val="C00000"/>
                </a:solidFill>
              </a:rPr>
              <a:t>official language of the State and also in English (where English is not the official language)</a:t>
            </a:r>
          </a:p>
          <a:p>
            <a:pPr fontAlgn="t"/>
            <a:r>
              <a:rPr lang="en-US" dirty="0" smtClean="0">
                <a:solidFill>
                  <a:srgbClr val="C00000"/>
                </a:solidFill>
              </a:rPr>
              <a:t>Symbol to be printed.</a:t>
            </a:r>
          </a:p>
          <a:p>
            <a:pPr fontAlgn="t"/>
            <a:r>
              <a:rPr lang="en-US" dirty="0">
                <a:solidFill>
                  <a:srgbClr val="C00000"/>
                </a:solidFill>
              </a:rPr>
              <a:t> </a:t>
            </a:r>
            <a:r>
              <a:rPr lang="en-US" dirty="0" smtClean="0">
                <a:solidFill>
                  <a:srgbClr val="C00000"/>
                </a:solidFill>
              </a:rPr>
              <a:t>Party  affiliation not to be printed</a:t>
            </a:r>
          </a:p>
          <a:p>
            <a:pPr marL="0" indent="0" fontAlgn="t">
              <a:buNone/>
            </a:pPr>
            <a:endParaRPr lang="en-US" dirty="0" smtClean="0">
              <a:solidFill>
                <a:srgbClr val="C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743522819"/>
              </p:ext>
            </p:extLst>
          </p:nvPr>
        </p:nvGraphicFramePr>
        <p:xfrm>
          <a:off x="1524000" y="4114800"/>
          <a:ext cx="6096000" cy="2331720"/>
        </p:xfrm>
        <a:graphic>
          <a:graphicData uri="http://schemas.openxmlformats.org/drawingml/2006/table">
            <a:tbl>
              <a:tblPr firstRow="1" bandRow="1">
                <a:tableStyleId>{5C22544A-7EE6-4342-B048-85BDC9FD1C3A}</a:tableStyleId>
              </a:tblPr>
              <a:tblGrid>
                <a:gridCol w="1219200">
                  <a:extLst>
                    <a:ext uri="{9D8B030D-6E8A-4147-A177-3AD203B41FA5}">
                      <a16:colId xmlns="" xmlns:a16="http://schemas.microsoft.com/office/drawing/2014/main" val="20000"/>
                    </a:ext>
                  </a:extLst>
                </a:gridCol>
                <a:gridCol w="1219200">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219200">
                  <a:extLst>
                    <a:ext uri="{9D8B030D-6E8A-4147-A177-3AD203B41FA5}">
                      <a16:colId xmlns="" xmlns:a16="http://schemas.microsoft.com/office/drawing/2014/main" val="20003"/>
                    </a:ext>
                  </a:extLst>
                </a:gridCol>
                <a:gridCol w="1219200">
                  <a:extLst>
                    <a:ext uri="{9D8B030D-6E8A-4147-A177-3AD203B41FA5}">
                      <a16:colId xmlns="" xmlns:a16="http://schemas.microsoft.com/office/drawing/2014/main" val="20004"/>
                    </a:ext>
                  </a:extLst>
                </a:gridCol>
              </a:tblGrid>
              <a:tr h="1143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Sl</a:t>
                      </a:r>
                      <a:r>
                        <a:rPr lang="en-US" b="1" dirty="0" smtClean="0"/>
                        <a:t> No.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Name of candidate</a:t>
                      </a:r>
                      <a:endParaRPr lang="en-US" dirty="0"/>
                    </a:p>
                  </a:txBody>
                  <a:tcPr/>
                </a:tc>
                <a:tc>
                  <a:txBody>
                    <a:bodyPr/>
                    <a:lstStyle/>
                    <a:p>
                      <a:r>
                        <a:rPr lang="en-US" b="1" dirty="0" smtClean="0"/>
                        <a:t>Photo</a:t>
                      </a:r>
                      <a:r>
                        <a:rPr lang="en-US" b="1" baseline="0" dirty="0" smtClean="0"/>
                        <a:t> of candidate</a:t>
                      </a:r>
                      <a:endParaRPr lang="en-US" dirty="0"/>
                    </a:p>
                  </a:txBody>
                  <a:tcPr/>
                </a:tc>
                <a:tc>
                  <a:txBody>
                    <a:bodyPr/>
                    <a:lstStyle/>
                    <a:p>
                      <a:r>
                        <a:rPr lang="en-US" dirty="0" smtClean="0"/>
                        <a:t>Symbol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Col. For marking vote</a:t>
                      </a:r>
                    </a:p>
                    <a:p>
                      <a:endParaRPr lang="en-US" dirty="0"/>
                    </a:p>
                  </a:txBody>
                  <a:tcPr/>
                </a:tc>
                <a:extLst>
                  <a:ext uri="{0D108BD9-81ED-4DB2-BD59-A6C34878D82A}">
                    <a16:rowId xmlns="" xmlns:a16="http://schemas.microsoft.com/office/drawing/2014/main" val="10000"/>
                  </a:ext>
                </a:extLst>
              </a:tr>
              <a:tr h="114300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FF0000"/>
                </a:solidFill>
              </a:rPr>
              <a:t>Language of  postal ballot paper</a:t>
            </a:r>
            <a:endParaRPr lang="en-US"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a:buNone/>
            </a:pPr>
            <a:r>
              <a:rPr lang="en-IN" sz="4400" dirty="0" smtClean="0"/>
              <a:t>Ref: R.22 </a:t>
            </a:r>
            <a:r>
              <a:rPr lang="en-IN" sz="4400" dirty="0"/>
              <a:t>of CE Rules 1961 and </a:t>
            </a:r>
            <a:r>
              <a:rPr lang="en-IN" sz="4400" dirty="0" smtClean="0"/>
              <a:t>CH</a:t>
            </a:r>
            <a:r>
              <a:rPr lang="en-IN" sz="4400" dirty="0"/>
              <a:t>. X of RO Hand Book)–</a:t>
            </a:r>
            <a:endParaRPr lang="en-US" sz="4400" dirty="0"/>
          </a:p>
          <a:p>
            <a:endParaRPr lang="en-US" sz="4400" dirty="0"/>
          </a:p>
          <a:p>
            <a:r>
              <a:rPr lang="en-IN" sz="4400" dirty="0" smtClean="0"/>
              <a:t> Counterfoil </a:t>
            </a:r>
            <a:r>
              <a:rPr lang="en-IN" sz="4400" dirty="0"/>
              <a:t>in English only</a:t>
            </a:r>
            <a:r>
              <a:rPr lang="en-IN" sz="4400" dirty="0" smtClean="0"/>
              <a:t>.</a:t>
            </a:r>
          </a:p>
          <a:p>
            <a:pPr>
              <a:buNone/>
            </a:pPr>
            <a:endParaRPr lang="en-US" sz="4400" dirty="0"/>
          </a:p>
          <a:p>
            <a:r>
              <a:rPr lang="en-IN" sz="4400" dirty="0" smtClean="0"/>
              <a:t> Service postal ballot paper and for </a:t>
            </a:r>
            <a:r>
              <a:rPr lang="en-IN" sz="4400" dirty="0"/>
              <a:t>other postal ballot papers </a:t>
            </a:r>
            <a:r>
              <a:rPr lang="en-IN" sz="4400" dirty="0" smtClean="0"/>
              <a:t>-  </a:t>
            </a:r>
            <a:r>
              <a:rPr lang="en-IN" sz="4400" dirty="0"/>
              <a:t>Particulars of Candidates and party affiliation in official language of the State </a:t>
            </a:r>
            <a:r>
              <a:rPr lang="en-IN" sz="4400" dirty="0" smtClean="0"/>
              <a:t>and English </a:t>
            </a:r>
            <a:r>
              <a:rPr lang="en-IN" sz="4400" dirty="0"/>
              <a:t>both</a:t>
            </a:r>
            <a:r>
              <a:rPr lang="en-IN" sz="4400" dirty="0" smtClean="0"/>
              <a:t>. </a:t>
            </a:r>
          </a:p>
          <a:p>
            <a:endParaRPr lang="en-IN" sz="4400" dirty="0" smtClean="0"/>
          </a:p>
          <a:p>
            <a:r>
              <a:rPr lang="en-US" sz="4400" dirty="0" smtClean="0"/>
              <a:t> </a:t>
            </a:r>
            <a:r>
              <a:rPr lang="en-IN" sz="4400" dirty="0" smtClean="0"/>
              <a:t>Particulars </a:t>
            </a:r>
            <a:r>
              <a:rPr lang="en-IN" sz="4400" dirty="0"/>
              <a:t>in official language of the State will appear first over those in English.</a:t>
            </a:r>
            <a:endParaRPr lang="en-US" sz="4400" dirty="0"/>
          </a:p>
          <a:p>
            <a:pPr>
              <a:buNone/>
            </a:pPr>
            <a:endParaRPr lang="en-US" sz="4400" dirty="0"/>
          </a:p>
          <a:p>
            <a:r>
              <a:rPr lang="en-IN" sz="4400" dirty="0" smtClean="0"/>
              <a:t>Particulars </a:t>
            </a:r>
            <a:r>
              <a:rPr lang="en-IN" sz="4400" dirty="0"/>
              <a:t>of Constituency and election in ballot paper will appear in English </a:t>
            </a:r>
            <a:r>
              <a:rPr lang="en-IN" sz="4400" dirty="0" smtClean="0"/>
              <a:t>only.</a:t>
            </a:r>
          </a:p>
          <a:p>
            <a:pPr>
              <a:buNone/>
            </a:pPr>
            <a:endParaRPr lang="en-IN"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Printing of postal ballot papers</a:t>
            </a:r>
            <a:endParaRPr lang="en-US" dirty="0">
              <a:solidFill>
                <a:srgbClr val="FF0000"/>
              </a:solidFill>
            </a:endParaRPr>
          </a:p>
        </p:txBody>
      </p:sp>
      <p:sp>
        <p:nvSpPr>
          <p:cNvPr id="3" name="Content Placeholder 2"/>
          <p:cNvSpPr>
            <a:spLocks noGrp="1"/>
          </p:cNvSpPr>
          <p:nvPr>
            <p:ph idx="1"/>
          </p:nvPr>
        </p:nvSpPr>
        <p:spPr>
          <a:xfrm>
            <a:off x="457200" y="1295400"/>
            <a:ext cx="8229600" cy="5257800"/>
          </a:xfrm>
        </p:spPr>
        <p:txBody>
          <a:bodyPr>
            <a:normAutofit fontScale="55000" lnSpcReduction="20000"/>
          </a:bodyPr>
          <a:lstStyle/>
          <a:p>
            <a:pPr algn="just"/>
            <a:r>
              <a:rPr lang="en-IN" sz="5100" dirty="0" smtClean="0"/>
              <a:t>Printing </a:t>
            </a:r>
            <a:r>
              <a:rPr lang="en-IN" sz="5100" dirty="0"/>
              <a:t>of postal ballots </a:t>
            </a:r>
            <a:r>
              <a:rPr lang="en-IN" sz="5100" dirty="0" smtClean="0"/>
              <a:t>for other </a:t>
            </a:r>
            <a:r>
              <a:rPr lang="en-IN" sz="5100" dirty="0"/>
              <a:t>categories </a:t>
            </a:r>
            <a:r>
              <a:rPr lang="en-IN" sz="5100" dirty="0" smtClean="0"/>
              <a:t>should </a:t>
            </a:r>
            <a:r>
              <a:rPr lang="en-IN" sz="5100" dirty="0"/>
              <a:t>be printed </a:t>
            </a:r>
            <a:r>
              <a:rPr lang="en-IN" sz="5100" dirty="0" smtClean="0"/>
              <a:t>within </a:t>
            </a:r>
            <a:r>
              <a:rPr lang="en-IN" sz="5100" dirty="0"/>
              <a:t>72 hours of withdrawals</a:t>
            </a:r>
            <a:r>
              <a:rPr lang="en-IN" sz="5100" dirty="0" smtClean="0"/>
              <a:t>.</a:t>
            </a:r>
          </a:p>
          <a:p>
            <a:pPr marL="0" indent="0" algn="just">
              <a:buNone/>
            </a:pPr>
            <a:endParaRPr lang="en-IN" sz="5100" dirty="0" smtClean="0"/>
          </a:p>
          <a:p>
            <a:pPr algn="just"/>
            <a:r>
              <a:rPr lang="en-US" sz="5100" dirty="0" smtClean="0"/>
              <a:t>Returning </a:t>
            </a:r>
            <a:r>
              <a:rPr lang="en-US" sz="5100" dirty="0"/>
              <a:t>Officers shall ensure that uploading of postal ballot papers and the connected papers for service voters on the ETPBS shall be completed by the day following the last date for withdrawal of candidatures. </a:t>
            </a:r>
          </a:p>
          <a:p>
            <a:pPr algn="just">
              <a:buNone/>
            </a:pPr>
            <a:endParaRPr lang="en-US" sz="5100" dirty="0"/>
          </a:p>
          <a:p>
            <a:pPr algn="just"/>
            <a:r>
              <a:rPr lang="en-IN" sz="5100" dirty="0" smtClean="0"/>
              <a:t>To </a:t>
            </a:r>
            <a:r>
              <a:rPr lang="en-IN" sz="5100" dirty="0"/>
              <a:t>be stitched in bundles of 50 ballot papers.</a:t>
            </a:r>
            <a:endParaRPr lang="en-US" sz="5100" dirty="0"/>
          </a:p>
          <a:p>
            <a:pPr algn="just"/>
            <a:endParaRPr lang="en-US" sz="5100" dirty="0"/>
          </a:p>
          <a:p>
            <a:pPr algn="just"/>
            <a:r>
              <a:rPr lang="en-IN" sz="5100" dirty="0" smtClean="0"/>
              <a:t>  </a:t>
            </a:r>
            <a:r>
              <a:rPr lang="en-IN" sz="5100" dirty="0"/>
              <a:t>Ensure that Serial number on postal ballot and on its counterfoil are identical.</a:t>
            </a:r>
            <a:endParaRPr lang="en-US" sz="5100" dirty="0"/>
          </a:p>
          <a:p>
            <a:pPr algn="just"/>
            <a:endParaRPr lang="en-US" sz="3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FF0000"/>
                </a:solidFill>
              </a:rPr>
              <a:t>Preparation of ballot papers in Braille</a:t>
            </a:r>
            <a:endParaRPr lang="en-IN" dirty="0"/>
          </a:p>
        </p:txBody>
      </p:sp>
      <p:sp>
        <p:nvSpPr>
          <p:cNvPr id="3" name="Content Placeholder 2"/>
          <p:cNvSpPr>
            <a:spLocks noGrp="1"/>
          </p:cNvSpPr>
          <p:nvPr>
            <p:ph idx="1"/>
          </p:nvPr>
        </p:nvSpPr>
        <p:spPr/>
        <p:txBody>
          <a:bodyPr/>
          <a:lstStyle/>
          <a:p>
            <a:r>
              <a:rPr lang="en-IN" dirty="0" smtClean="0"/>
              <a:t>To be prepared 2 ( two) per polling station,,</a:t>
            </a:r>
          </a:p>
          <a:p>
            <a:r>
              <a:rPr lang="en-IN" dirty="0" smtClean="0"/>
              <a:t>To contain particulars on </a:t>
            </a:r>
            <a:r>
              <a:rPr lang="en-IN" dirty="0" smtClean="0"/>
              <a:t>sl. </a:t>
            </a:r>
            <a:r>
              <a:rPr lang="en-IN" dirty="0"/>
              <a:t>n</a:t>
            </a:r>
            <a:r>
              <a:rPr lang="en-IN" dirty="0" smtClean="0"/>
              <a:t>o., </a:t>
            </a:r>
            <a:r>
              <a:rPr lang="en-IN" dirty="0" smtClean="0"/>
              <a:t>name of the candidate, party affiliation,</a:t>
            </a:r>
          </a:p>
          <a:p>
            <a:r>
              <a:rPr lang="en-IN" dirty="0" smtClean="0"/>
              <a:t>Also NOTA</a:t>
            </a:r>
          </a:p>
          <a:p>
            <a:r>
              <a:rPr lang="en-IN" dirty="0" smtClean="0"/>
              <a:t>To be prepared </a:t>
            </a:r>
            <a:r>
              <a:rPr lang="en-IN" dirty="0" smtClean="0">
                <a:solidFill>
                  <a:srgbClr val="FF0000"/>
                </a:solidFill>
              </a:rPr>
              <a:t>in the language of the  roll</a:t>
            </a:r>
            <a:r>
              <a:rPr lang="en-IN" dirty="0" smtClean="0"/>
              <a:t> and in English</a:t>
            </a:r>
            <a:endParaRPr lang="en-IN" dirty="0"/>
          </a:p>
        </p:txBody>
      </p:sp>
    </p:spTree>
    <p:extLst>
      <p:ext uri="{BB962C8B-B14F-4D97-AF65-F5344CB8AC3E}">
        <p14:creationId xmlns:p14="http://schemas.microsoft.com/office/powerpoint/2010/main" val="1664366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92162"/>
          </a:xfrm>
        </p:spPr>
        <p:txBody>
          <a:bodyPr>
            <a:normAutofit/>
          </a:bodyPr>
          <a:lstStyle/>
          <a:p>
            <a:r>
              <a:rPr lang="en-US" b="1" dirty="0" smtClean="0">
                <a:solidFill>
                  <a:srgbClr val="FF0000"/>
                </a:solidFill>
              </a:rPr>
              <a:t>Dummy Ballot Sheets in Braille</a:t>
            </a:r>
            <a:endParaRPr lang="en-US" b="1" dirty="0">
              <a:solidFill>
                <a:srgbClr val="FF0000"/>
              </a:solidFill>
            </a:endParaRPr>
          </a:p>
        </p:txBody>
      </p:sp>
      <p:sp>
        <p:nvSpPr>
          <p:cNvPr id="3" name="Content Placeholder 2"/>
          <p:cNvSpPr>
            <a:spLocks noGrp="1"/>
          </p:cNvSpPr>
          <p:nvPr>
            <p:ph idx="1"/>
          </p:nvPr>
        </p:nvSpPr>
        <p:spPr>
          <a:xfrm>
            <a:off x="457200" y="1219200"/>
            <a:ext cx="8458200" cy="5486400"/>
          </a:xfrm>
        </p:spPr>
        <p:txBody>
          <a:bodyPr>
            <a:noAutofit/>
          </a:bodyPr>
          <a:lstStyle/>
          <a:p>
            <a:pPr algn="just"/>
            <a:r>
              <a:rPr lang="en-US" sz="2800" dirty="0"/>
              <a:t>Dummy Ballot Sheets in braille </a:t>
            </a:r>
            <a:r>
              <a:rPr lang="en-US" sz="2800" dirty="0" smtClean="0"/>
              <a:t>to be printed and given to each polling station for use of visually impaired persons.</a:t>
            </a:r>
          </a:p>
          <a:p>
            <a:pPr marL="0" indent="0" algn="just">
              <a:buNone/>
            </a:pPr>
            <a:endParaRPr lang="en-US" sz="1600" dirty="0"/>
          </a:p>
          <a:p>
            <a:pPr algn="just"/>
            <a:r>
              <a:rPr lang="en-US" sz="2800" dirty="0"/>
              <a:t> These Dummy Ballot Sheets in braille </a:t>
            </a:r>
            <a:r>
              <a:rPr lang="en-US" sz="2800" dirty="0" smtClean="0"/>
              <a:t>will </a:t>
            </a:r>
            <a:r>
              <a:rPr lang="en-US" sz="2800" dirty="0"/>
              <a:t>be prepared in </a:t>
            </a:r>
            <a:r>
              <a:rPr lang="en-US" sz="2800" dirty="0" smtClean="0">
                <a:solidFill>
                  <a:srgbClr val="FF0000"/>
                </a:solidFill>
              </a:rPr>
              <a:t>regional language </a:t>
            </a:r>
            <a:r>
              <a:rPr lang="en-US" sz="2800" dirty="0"/>
              <a:t>(</a:t>
            </a:r>
            <a:r>
              <a:rPr lang="en-US" sz="2800" dirty="0" smtClean="0"/>
              <a:t>i.e. language </a:t>
            </a:r>
            <a:r>
              <a:rPr lang="en-US" sz="2800" dirty="0"/>
              <a:t>printed on </a:t>
            </a:r>
            <a:r>
              <a:rPr lang="en-US" sz="2800" dirty="0" smtClean="0"/>
              <a:t>actual Ballot </a:t>
            </a:r>
            <a:r>
              <a:rPr lang="en-US" sz="2800" dirty="0"/>
              <a:t>P</a:t>
            </a:r>
            <a:r>
              <a:rPr lang="en-US" sz="2800" dirty="0" smtClean="0"/>
              <a:t>aper</a:t>
            </a:r>
            <a:r>
              <a:rPr lang="en-US" sz="2800" dirty="0"/>
              <a:t>) in addition to </a:t>
            </a:r>
            <a:r>
              <a:rPr lang="en-US" sz="2800" dirty="0" smtClean="0"/>
              <a:t>English‘.</a:t>
            </a:r>
          </a:p>
          <a:p>
            <a:pPr marL="0" indent="0" algn="just">
              <a:buNone/>
            </a:pPr>
            <a:endParaRPr lang="en-US" sz="2800" dirty="0" smtClean="0"/>
          </a:p>
          <a:p>
            <a:pPr algn="just"/>
            <a:r>
              <a:rPr lang="en-US" sz="2800" dirty="0"/>
              <a:t> </a:t>
            </a:r>
            <a:r>
              <a:rPr lang="en-US" sz="2800" dirty="0" smtClean="0"/>
              <a:t>The </a:t>
            </a:r>
            <a:r>
              <a:rPr lang="en-US" sz="2800" dirty="0"/>
              <a:t>Dummy Ballot Sheets in braille</a:t>
            </a:r>
            <a:r>
              <a:rPr lang="en-US" sz="2800" dirty="0" smtClean="0"/>
              <a:t> prepared </a:t>
            </a:r>
            <a:r>
              <a:rPr lang="en-US" sz="2800" dirty="0"/>
              <a:t>for e</a:t>
            </a:r>
            <a:r>
              <a:rPr lang="en-US" sz="2800" dirty="0" smtClean="0"/>
              <a:t>very </a:t>
            </a:r>
            <a:r>
              <a:rPr lang="en-US" sz="2800" dirty="0"/>
              <a:t>polling station will be certified by </a:t>
            </a:r>
            <a:r>
              <a:rPr lang="en-US" sz="2800" dirty="0" smtClean="0"/>
              <a:t>the Commissioner </a:t>
            </a:r>
            <a:r>
              <a:rPr lang="en-US" sz="2800" dirty="0"/>
              <a:t>of </a:t>
            </a:r>
            <a:r>
              <a:rPr lang="en-US" sz="2800" dirty="0" smtClean="0"/>
              <a:t>Disabilities </a:t>
            </a:r>
            <a:r>
              <a:rPr lang="en-US" sz="2800" dirty="0"/>
              <a:t>of </a:t>
            </a:r>
            <a:r>
              <a:rPr lang="en-US" sz="2800" dirty="0" smtClean="0"/>
              <a:t>concerned State through his authorized representatives.</a:t>
            </a:r>
            <a:endParaRPr lang="en-US" sz="2800" dirty="0"/>
          </a:p>
        </p:txBody>
      </p:sp>
    </p:spTree>
    <p:extLst>
      <p:ext uri="{BB962C8B-B14F-4D97-AF65-F5344CB8AC3E}">
        <p14:creationId xmlns:p14="http://schemas.microsoft.com/office/powerpoint/2010/main" val="1661412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FF0000"/>
                </a:solidFill>
              </a:rPr>
              <a:t>Safe custody of undistributed ballot papers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endParaRPr lang="en-US" dirty="0"/>
          </a:p>
          <a:p>
            <a:pPr algn="just"/>
            <a:r>
              <a:rPr lang="en-IN" dirty="0" smtClean="0"/>
              <a:t> </a:t>
            </a:r>
            <a:r>
              <a:rPr lang="en-IN" dirty="0"/>
              <a:t>After the issue of ballots, surplus undistributed ballot papers should be kept in safe custody</a:t>
            </a:r>
            <a:endParaRPr lang="en-US" dirty="0"/>
          </a:p>
          <a:p>
            <a:pPr algn="just"/>
            <a:r>
              <a:rPr lang="en-IN" dirty="0" smtClean="0"/>
              <a:t> </a:t>
            </a:r>
            <a:r>
              <a:rPr lang="en-IN" dirty="0"/>
              <a:t>Such surplus ballot papers may also be used for fresh/adjourned poll.</a:t>
            </a:r>
            <a:endParaRPr lang="en-US" dirty="0"/>
          </a:p>
          <a:p>
            <a:pPr algn="just"/>
            <a:r>
              <a:rPr lang="en-IN" dirty="0" smtClean="0"/>
              <a:t> </a:t>
            </a:r>
            <a:r>
              <a:rPr lang="en-IN" dirty="0"/>
              <a:t>After completion of the </a:t>
            </a:r>
            <a:r>
              <a:rPr lang="en-IN" dirty="0" smtClean="0"/>
              <a:t>election, </a:t>
            </a:r>
            <a:r>
              <a:rPr lang="en-IN" dirty="0"/>
              <a:t>surplus ballot papers should be disposed off in the manner prescribed in Ch. XVIII.</a:t>
            </a:r>
            <a:endParaRPr lang="en-US" dirty="0"/>
          </a:p>
          <a:p>
            <a:pPr algn="just"/>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FF0000"/>
                </a:solidFill>
              </a:rPr>
              <a:t>Ballot papers for record of ECI  and CEO</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buNone/>
            </a:pPr>
            <a:r>
              <a:rPr lang="en-IN" dirty="0"/>
              <a:t> </a:t>
            </a:r>
            <a:endParaRPr lang="en-US" dirty="0"/>
          </a:p>
          <a:p>
            <a:pPr algn="just"/>
            <a:r>
              <a:rPr lang="en-IN" dirty="0"/>
              <a:t>Two undistributed ballot papers </a:t>
            </a:r>
            <a:r>
              <a:rPr lang="en-IN" dirty="0" smtClean="0"/>
              <a:t>to be sent to ECI, duly </a:t>
            </a:r>
            <a:r>
              <a:rPr lang="en-IN" dirty="0"/>
              <a:t>cancelled with words "Cancelled for the record in Election </a:t>
            </a:r>
            <a:r>
              <a:rPr lang="en-IN" dirty="0" smtClean="0"/>
              <a:t>Commission“ </a:t>
            </a:r>
          </a:p>
          <a:p>
            <a:pPr algn="just">
              <a:buNone/>
            </a:pPr>
            <a:endParaRPr lang="en-IN" dirty="0" smtClean="0"/>
          </a:p>
          <a:p>
            <a:pPr algn="just"/>
            <a:r>
              <a:rPr lang="en-IN" sz="3300" dirty="0" smtClean="0"/>
              <a:t>One </a:t>
            </a:r>
            <a:r>
              <a:rPr lang="en-IN" sz="3300" dirty="0"/>
              <a:t>ballot paper duly cancelled with the words "Cancelled for the record of Chief Electoral  Officer" written on the back of ballot paper under the signature of the RO should be sent to the CEO.</a:t>
            </a:r>
            <a:endParaRPr lang="en-US" sz="3300" dirty="0"/>
          </a:p>
          <a:p>
            <a:pPr>
              <a:buNone/>
            </a:pPr>
            <a:endParaRPr lang="en-US" sz="3300" dirty="0"/>
          </a:p>
          <a:p>
            <a:pPr>
              <a:buNone/>
            </a:pPr>
            <a:r>
              <a:rPr lang="en-IN" sz="3300" dirty="0"/>
              <a:t> </a:t>
            </a:r>
            <a:endParaRPr lang="en-US" sz="3300"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55" y="152400"/>
            <a:ext cx="8001000" cy="639762"/>
          </a:xfrm>
        </p:spPr>
        <p:txBody>
          <a:bodyPr>
            <a:noAutofit/>
          </a:bodyPr>
          <a:lstStyle/>
          <a:p>
            <a:r>
              <a:rPr lang="en-IN" sz="3200" dirty="0" smtClean="0">
                <a:solidFill>
                  <a:srgbClr val="FF0000"/>
                </a:solidFill>
              </a:rPr>
              <a:t>Assessment of requirement of ballot papers</a:t>
            </a:r>
            <a:endParaRPr lang="en-US" sz="3200" dirty="0">
              <a:solidFill>
                <a:srgbClr val="FF0000"/>
              </a:solidFill>
            </a:endParaRPr>
          </a:p>
        </p:txBody>
      </p:sp>
      <p:sp>
        <p:nvSpPr>
          <p:cNvPr id="3" name="Content Placeholder 2"/>
          <p:cNvSpPr>
            <a:spLocks noGrp="1"/>
          </p:cNvSpPr>
          <p:nvPr>
            <p:ph idx="1"/>
          </p:nvPr>
        </p:nvSpPr>
        <p:spPr>
          <a:xfrm>
            <a:off x="471055" y="914400"/>
            <a:ext cx="8139545" cy="5715000"/>
          </a:xfrm>
        </p:spPr>
        <p:txBody>
          <a:bodyPr>
            <a:normAutofit fontScale="25000" lnSpcReduction="20000"/>
          </a:bodyPr>
          <a:lstStyle/>
          <a:p>
            <a:pPr>
              <a:buNone/>
            </a:pPr>
            <a:r>
              <a:rPr lang="en-IN" sz="3600" b="1" dirty="0"/>
              <a:t> </a:t>
            </a:r>
            <a:r>
              <a:rPr lang="en-IN" sz="9600" b="1" dirty="0" smtClean="0"/>
              <a:t>Categories of ballot paper :</a:t>
            </a:r>
          </a:p>
          <a:p>
            <a:pPr>
              <a:buNone/>
            </a:pPr>
            <a:r>
              <a:rPr lang="en-IN" sz="9600" dirty="0" smtClean="0"/>
              <a:t>1.Postal ballot paper- Other than service voters</a:t>
            </a:r>
          </a:p>
          <a:p>
            <a:pPr>
              <a:buNone/>
            </a:pPr>
            <a:r>
              <a:rPr lang="en-IN" sz="9600" dirty="0" smtClean="0"/>
              <a:t>2.EVM ballot paper</a:t>
            </a:r>
          </a:p>
          <a:p>
            <a:pPr>
              <a:buNone/>
            </a:pPr>
            <a:r>
              <a:rPr lang="en-IN" sz="9600" dirty="0" smtClean="0"/>
              <a:t>3.Tendered Ballot paper</a:t>
            </a:r>
          </a:p>
          <a:p>
            <a:pPr>
              <a:buNone/>
            </a:pPr>
            <a:r>
              <a:rPr lang="en-IN" sz="9600" dirty="0" smtClean="0"/>
              <a:t>4.Braille paper </a:t>
            </a:r>
          </a:p>
          <a:p>
            <a:pPr>
              <a:buNone/>
            </a:pPr>
            <a:r>
              <a:rPr lang="en-IN" sz="9600" b="1" dirty="0" smtClean="0"/>
              <a:t>Requirement of ballot papers</a:t>
            </a:r>
            <a:endParaRPr lang="en-US" sz="9600" b="1" dirty="0"/>
          </a:p>
          <a:p>
            <a:pPr marL="514350" indent="-514350">
              <a:buAutoNum type="alphaLcParenBoth"/>
            </a:pPr>
            <a:r>
              <a:rPr lang="en-IN" sz="9600" dirty="0" smtClean="0"/>
              <a:t>No</a:t>
            </a:r>
            <a:r>
              <a:rPr lang="en-IN" sz="9600" dirty="0"/>
              <a:t>. of EVMs to be used including the reserve </a:t>
            </a:r>
            <a:r>
              <a:rPr lang="en-IN" sz="9600" dirty="0" smtClean="0"/>
              <a:t>EVMs</a:t>
            </a:r>
          </a:p>
          <a:p>
            <a:pPr marL="514350" indent="-514350">
              <a:buNone/>
            </a:pPr>
            <a:endParaRPr lang="en-US" sz="9600" dirty="0"/>
          </a:p>
          <a:p>
            <a:pPr marL="514350" indent="-514350">
              <a:buAutoNum type="alphaLcParenBoth" startAt="2"/>
            </a:pPr>
            <a:r>
              <a:rPr lang="en-IN" sz="9600" dirty="0" smtClean="0"/>
              <a:t>20 </a:t>
            </a:r>
            <a:r>
              <a:rPr lang="en-IN" sz="9600" dirty="0"/>
              <a:t>ballot papers per Polling Station for tendered </a:t>
            </a:r>
            <a:r>
              <a:rPr lang="en-IN" sz="9600" dirty="0" smtClean="0"/>
              <a:t> </a:t>
            </a:r>
            <a:r>
              <a:rPr lang="en-IN" sz="9600" dirty="0" smtClean="0"/>
              <a:t>ballot </a:t>
            </a:r>
            <a:r>
              <a:rPr lang="en-IN" sz="9600" dirty="0"/>
              <a:t>papers</a:t>
            </a:r>
            <a:r>
              <a:rPr lang="en-IN" sz="9600" dirty="0" smtClean="0"/>
              <a:t>.</a:t>
            </a:r>
          </a:p>
          <a:p>
            <a:pPr marL="514350" indent="-514350">
              <a:buNone/>
            </a:pPr>
            <a:endParaRPr lang="en-US" sz="5600" dirty="0"/>
          </a:p>
          <a:p>
            <a:pPr>
              <a:buNone/>
            </a:pPr>
            <a:r>
              <a:rPr lang="en-IN" sz="9600" dirty="0" smtClean="0"/>
              <a:t>(c)  In </a:t>
            </a:r>
            <a:r>
              <a:rPr lang="en-IN" sz="9600" dirty="0"/>
              <a:t>addition to point (</a:t>
            </a:r>
            <a:r>
              <a:rPr lang="en-IN" sz="9600" dirty="0" err="1"/>
              <a:t>i</a:t>
            </a:r>
            <a:r>
              <a:rPr lang="en-IN" sz="9600" dirty="0"/>
              <a:t>) &amp; (ii) 10% of the above number may </a:t>
            </a:r>
            <a:r>
              <a:rPr lang="en-IN" sz="9600" dirty="0" smtClean="0"/>
              <a:t>   be </a:t>
            </a:r>
            <a:r>
              <a:rPr lang="en-IN" sz="9600" dirty="0"/>
              <a:t>printed extra for </a:t>
            </a:r>
            <a:r>
              <a:rPr lang="en-IN" sz="9600" dirty="0" smtClean="0"/>
              <a:t>mutilation etc. </a:t>
            </a:r>
            <a:r>
              <a:rPr lang="en-IN" sz="9600" dirty="0"/>
              <a:t>at the time of fixing the BPs in the B.U., defective BPs</a:t>
            </a:r>
            <a:r>
              <a:rPr lang="en-IN" sz="9600" dirty="0" smtClean="0"/>
              <a:t>.</a:t>
            </a:r>
          </a:p>
          <a:p>
            <a:pPr>
              <a:buNone/>
            </a:pPr>
            <a:endParaRPr lang="en-US" sz="4400" dirty="0"/>
          </a:p>
          <a:p>
            <a:pPr>
              <a:buNone/>
            </a:pPr>
            <a:r>
              <a:rPr lang="en-IN" sz="9600" dirty="0"/>
              <a:t> </a:t>
            </a:r>
            <a:r>
              <a:rPr lang="en-IN" sz="9600" dirty="0" smtClean="0"/>
              <a:t>(d) For postal ballot - electors in preventive detention, voters on election duty, security personnel in election duty, drivers-</a:t>
            </a:r>
            <a:r>
              <a:rPr lang="en-IN" sz="9600" dirty="0" err="1" smtClean="0"/>
              <a:t>khalasis</a:t>
            </a:r>
            <a:r>
              <a:rPr lang="en-IN" sz="9600" dirty="0" smtClean="0"/>
              <a:t> in election duty etc. .</a:t>
            </a:r>
            <a:endParaRPr lang="en-US" sz="9600"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43600" y="4572000"/>
            <a:ext cx="2590800" cy="110799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sz="6600" dirty="0" smtClean="0"/>
              <a:t>Thanks</a:t>
            </a:r>
            <a:endParaRPr lang="en-US" sz="6600" dirty="0"/>
          </a:p>
        </p:txBody>
      </p:sp>
    </p:spTree>
    <p:extLst>
      <p:ext uri="{BB962C8B-B14F-4D97-AF65-F5344CB8AC3E}">
        <p14:creationId xmlns:p14="http://schemas.microsoft.com/office/powerpoint/2010/main" val="3910508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15962"/>
          </a:xfrm>
        </p:spPr>
        <p:txBody>
          <a:bodyPr>
            <a:normAutofit fontScale="90000"/>
          </a:bodyPr>
          <a:lstStyle/>
          <a:p>
            <a:r>
              <a:rPr lang="en-US" b="1" dirty="0" smtClean="0">
                <a:solidFill>
                  <a:srgbClr val="FF0000"/>
                </a:solidFill>
              </a:rPr>
              <a:t>Symbol for NOTA</a:t>
            </a:r>
            <a:endParaRPr lang="en-US" b="1" dirty="0">
              <a:solidFill>
                <a:srgbClr val="FF0000"/>
              </a:solidFill>
            </a:endParaRPr>
          </a:p>
        </p:txBody>
      </p:sp>
      <p:pic>
        <p:nvPicPr>
          <p:cNvPr id="4" name="Content Placeholder 3"/>
          <p:cNvPicPr>
            <a:picLocks noGrp="1" noChangeAspect="1"/>
          </p:cNvPicPr>
          <p:nvPr>
            <p:ph idx="1"/>
          </p:nvPr>
        </p:nvPicPr>
        <p:blipFill>
          <a:blip r:embed="rId2" cstate="print"/>
          <a:stretch>
            <a:fillRect/>
          </a:stretch>
        </p:blipFill>
        <p:spPr>
          <a:xfrm>
            <a:off x="228600" y="990600"/>
            <a:ext cx="8831965" cy="54864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563562"/>
          </a:xfrm>
        </p:spPr>
        <p:txBody>
          <a:bodyPr>
            <a:normAutofit fontScale="90000"/>
          </a:bodyPr>
          <a:lstStyle/>
          <a:p>
            <a:r>
              <a:rPr lang="en-US" dirty="0" smtClean="0">
                <a:solidFill>
                  <a:srgbClr val="FF0000"/>
                </a:solidFill>
              </a:rPr>
              <a:t>EVM Ballot Paper </a:t>
            </a:r>
            <a:endParaRPr lang="en-US" dirty="0">
              <a:solidFill>
                <a:srgbClr val="FF0000"/>
              </a:solidFill>
            </a:endParaRPr>
          </a:p>
        </p:txBody>
      </p:sp>
      <p:sp>
        <p:nvSpPr>
          <p:cNvPr id="3" name="Content Placeholder 2"/>
          <p:cNvSpPr>
            <a:spLocks noGrp="1"/>
          </p:cNvSpPr>
          <p:nvPr>
            <p:ph idx="1"/>
          </p:nvPr>
        </p:nvSpPr>
        <p:spPr>
          <a:xfrm>
            <a:off x="457200" y="1143000"/>
            <a:ext cx="8229600" cy="4983163"/>
          </a:xfrm>
        </p:spPr>
        <p:txBody>
          <a:bodyPr>
            <a:normAutofit fontScale="25000" lnSpcReduction="20000"/>
          </a:bodyPr>
          <a:lstStyle/>
          <a:p>
            <a:pPr>
              <a:buNone/>
            </a:pPr>
            <a:endParaRPr lang="en-US" dirty="0"/>
          </a:p>
          <a:p>
            <a:pPr algn="just"/>
            <a:r>
              <a:rPr lang="en-IN" sz="9600" dirty="0" smtClean="0"/>
              <a:t>Names </a:t>
            </a:r>
            <a:r>
              <a:rPr lang="en-IN" sz="9600" dirty="0"/>
              <a:t>of candidates in same language(s) in which the list in Form 7A </a:t>
            </a:r>
            <a:r>
              <a:rPr lang="en-IN" sz="9600" dirty="0" smtClean="0"/>
              <a:t> ( including </a:t>
            </a:r>
            <a:r>
              <a:rPr lang="en-IN" sz="9600" dirty="0" smtClean="0"/>
              <a:t>photograph) has </a:t>
            </a:r>
            <a:r>
              <a:rPr lang="en-IN" sz="9600" dirty="0"/>
              <a:t>been prepared</a:t>
            </a:r>
            <a:r>
              <a:rPr lang="en-IN" sz="9600" dirty="0" smtClean="0"/>
              <a:t>.</a:t>
            </a:r>
          </a:p>
          <a:p>
            <a:pPr marL="0" indent="0" algn="just">
              <a:buNone/>
            </a:pPr>
            <a:endParaRPr lang="en-IN" sz="9600" dirty="0" smtClean="0"/>
          </a:p>
          <a:p>
            <a:pPr algn="just"/>
            <a:r>
              <a:rPr lang="en-IN" sz="9600" dirty="0" smtClean="0"/>
              <a:t> </a:t>
            </a:r>
            <a:r>
              <a:rPr lang="en-IN" sz="9600" dirty="0"/>
              <a:t>In </a:t>
            </a:r>
            <a:r>
              <a:rPr lang="en-IN" sz="9600" dirty="0" err="1"/>
              <a:t>Lok</a:t>
            </a:r>
            <a:r>
              <a:rPr lang="en-IN" sz="9600" dirty="0"/>
              <a:t> Sabha Elections </a:t>
            </a:r>
            <a:r>
              <a:rPr lang="en-IN" sz="9600" dirty="0" smtClean="0"/>
              <a:t>EVM Ballots papers </a:t>
            </a:r>
            <a:r>
              <a:rPr lang="en-IN" sz="9600" dirty="0"/>
              <a:t>shall be printed in White  paper</a:t>
            </a:r>
            <a:r>
              <a:rPr lang="en-IN" sz="9600" dirty="0" smtClean="0"/>
              <a:t>. </a:t>
            </a:r>
          </a:p>
          <a:p>
            <a:pPr algn="just">
              <a:buNone/>
            </a:pPr>
            <a:endParaRPr lang="en-US" sz="9600" dirty="0"/>
          </a:p>
          <a:p>
            <a:pPr algn="just"/>
            <a:r>
              <a:rPr lang="en-IN" sz="9600" dirty="0" smtClean="0"/>
              <a:t>Name </a:t>
            </a:r>
            <a:r>
              <a:rPr lang="en-IN" sz="9600" dirty="0"/>
              <a:t>of Constituency in English</a:t>
            </a:r>
            <a:r>
              <a:rPr lang="en-IN" sz="9600" dirty="0" smtClean="0"/>
              <a:t>.</a:t>
            </a:r>
          </a:p>
          <a:p>
            <a:pPr algn="just">
              <a:buNone/>
            </a:pPr>
            <a:endParaRPr lang="en-US" sz="9600" dirty="0"/>
          </a:p>
          <a:p>
            <a:pPr algn="just"/>
            <a:r>
              <a:rPr lang="en-IN" sz="9600" dirty="0" smtClean="0"/>
              <a:t> </a:t>
            </a:r>
            <a:r>
              <a:rPr lang="en-IN" sz="9600" dirty="0"/>
              <a:t>Names  of  candidates  to  be  arranged  in  same  order  as  they  appear  in  list  of contesting candidates </a:t>
            </a:r>
            <a:r>
              <a:rPr lang="en-IN" sz="9600" dirty="0" smtClean="0"/>
              <a:t> &amp; None of the Above (Form </a:t>
            </a:r>
            <a:r>
              <a:rPr lang="en-IN" sz="9600" dirty="0"/>
              <a:t>7A) under 3 categories. The headings of categories </a:t>
            </a:r>
            <a:r>
              <a:rPr lang="en-IN" sz="9600" dirty="0" smtClean="0"/>
              <a:t>not  to </a:t>
            </a:r>
            <a:r>
              <a:rPr lang="en-IN" sz="9600" dirty="0"/>
              <a:t>be printed in ballots</a:t>
            </a:r>
            <a:r>
              <a:rPr lang="en-IN" sz="9600" dirty="0" smtClean="0"/>
              <a:t>.</a:t>
            </a:r>
          </a:p>
          <a:p>
            <a:pPr algn="just">
              <a:buNone/>
            </a:pPr>
            <a:endParaRPr lang="en-US" sz="9600" dirty="0"/>
          </a:p>
          <a:p>
            <a:pPr algn="just"/>
            <a:r>
              <a:rPr lang="en-IN" sz="9600" dirty="0" smtClean="0"/>
              <a:t> </a:t>
            </a:r>
            <a:r>
              <a:rPr lang="en-IN" sz="9600" dirty="0"/>
              <a:t>Form and design of ballots as per directions given </a:t>
            </a:r>
            <a:r>
              <a:rPr lang="en-IN" sz="9600" dirty="0" smtClean="0"/>
              <a:t>Ch</a:t>
            </a:r>
            <a:r>
              <a:rPr lang="en-IN" sz="9600" dirty="0"/>
              <a:t>. X of the Hand </a:t>
            </a:r>
            <a:r>
              <a:rPr lang="en-IN" sz="9600" dirty="0" smtClean="0"/>
              <a:t>Book for Returning Officers.</a:t>
            </a:r>
            <a:endParaRPr lang="en-US" sz="9600" dirty="0"/>
          </a:p>
          <a:p>
            <a:pPr>
              <a:buNone/>
            </a:pPr>
            <a:endParaRPr lang="en-US" dirty="0"/>
          </a:p>
        </p:txBody>
      </p:sp>
    </p:spTree>
    <p:extLst>
      <p:ext uri="{BB962C8B-B14F-4D97-AF65-F5344CB8AC3E}">
        <p14:creationId xmlns:p14="http://schemas.microsoft.com/office/powerpoint/2010/main" val="2495931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792162"/>
          </a:xfrm>
        </p:spPr>
        <p:txBody>
          <a:bodyPr>
            <a:normAutofit/>
          </a:bodyPr>
          <a:lstStyle/>
          <a:p>
            <a:r>
              <a:rPr lang="en-US" dirty="0">
                <a:solidFill>
                  <a:srgbClr val="FF0000"/>
                </a:solidFill>
              </a:rPr>
              <a:t>EVM Ballot Paper </a:t>
            </a:r>
          </a:p>
        </p:txBody>
      </p:sp>
      <p:sp>
        <p:nvSpPr>
          <p:cNvPr id="3" name="Content Placeholder 2"/>
          <p:cNvSpPr>
            <a:spLocks noGrp="1"/>
          </p:cNvSpPr>
          <p:nvPr>
            <p:ph idx="1"/>
          </p:nvPr>
        </p:nvSpPr>
        <p:spPr>
          <a:xfrm>
            <a:off x="304800" y="914400"/>
            <a:ext cx="8534400" cy="5410200"/>
          </a:xfrm>
        </p:spPr>
        <p:txBody>
          <a:bodyPr>
            <a:normAutofit fontScale="92500" lnSpcReduction="10000"/>
          </a:bodyPr>
          <a:lstStyle/>
          <a:p>
            <a:pPr>
              <a:buNone/>
            </a:pPr>
            <a:endParaRPr lang="en-US" dirty="0"/>
          </a:p>
          <a:p>
            <a:pPr marL="0" indent="0">
              <a:buNone/>
            </a:pPr>
            <a:r>
              <a:rPr lang="en-US" sz="4000" dirty="0" smtClean="0"/>
              <a:t>ECI </a:t>
            </a:r>
            <a:r>
              <a:rPr lang="en-US" sz="4000" dirty="0"/>
              <a:t>No. 576/3/2015/SDR </a:t>
            </a:r>
            <a:r>
              <a:rPr lang="en-US" sz="4000" dirty="0" smtClean="0"/>
              <a:t>dated: 16.03.2015 &amp; </a:t>
            </a:r>
            <a:r>
              <a:rPr lang="en-US" sz="4000" dirty="0"/>
              <a:t>576/3/2015/SDR </a:t>
            </a:r>
            <a:r>
              <a:rPr lang="en-US" sz="4000" dirty="0" smtClean="0"/>
              <a:t>dated. 21.5.2015 </a:t>
            </a:r>
          </a:p>
          <a:p>
            <a:r>
              <a:rPr lang="en-US" sz="4000" dirty="0" smtClean="0"/>
              <a:t>For </a:t>
            </a:r>
            <a:r>
              <a:rPr lang="en-US" sz="4000" dirty="0"/>
              <a:t>removing confusion in the minds of the electors where candidates with same or similar names contest from the same constituency, photographs of candidates are to be printed </a:t>
            </a:r>
            <a:r>
              <a:rPr lang="en-US" sz="4000" dirty="0" smtClean="0"/>
              <a:t>on ballot </a:t>
            </a:r>
            <a:r>
              <a:rPr lang="en-US" sz="4000" dirty="0"/>
              <a:t>papers</a:t>
            </a:r>
            <a:r>
              <a:rPr lang="en-US" sz="4000" dirty="0" smtClean="0"/>
              <a:t>.</a:t>
            </a:r>
          </a:p>
          <a:p>
            <a:r>
              <a:rPr lang="en-US" sz="4000" dirty="0"/>
              <a:t> </a:t>
            </a:r>
            <a:r>
              <a:rPr lang="en-US" sz="4000" dirty="0" smtClean="0"/>
              <a:t>The photograph should be of stamp size of 2cm in breadth x 2.5 cm in height.</a:t>
            </a:r>
            <a:endParaRPr lang="en-US" sz="4000" dirty="0"/>
          </a:p>
          <a:p>
            <a:endParaRPr lang="en-US" sz="3800" dirty="0"/>
          </a:p>
        </p:txBody>
      </p:sp>
    </p:spTree>
    <p:extLst>
      <p:ext uri="{BB962C8B-B14F-4D97-AF65-F5344CB8AC3E}">
        <p14:creationId xmlns:p14="http://schemas.microsoft.com/office/powerpoint/2010/main" val="2601414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Tendered ballot papers</a:t>
            </a:r>
            <a:endParaRPr lang="en-US" dirty="0">
              <a:solidFill>
                <a:srgbClr val="FF0000"/>
              </a:solidFill>
            </a:endParaRPr>
          </a:p>
        </p:txBody>
      </p:sp>
      <p:sp>
        <p:nvSpPr>
          <p:cNvPr id="3" name="Content Placeholder 2"/>
          <p:cNvSpPr>
            <a:spLocks noGrp="1"/>
          </p:cNvSpPr>
          <p:nvPr>
            <p:ph idx="1"/>
          </p:nvPr>
        </p:nvSpPr>
        <p:spPr>
          <a:xfrm>
            <a:off x="457200" y="1389928"/>
            <a:ext cx="8458200" cy="4858471"/>
          </a:xfrm>
        </p:spPr>
        <p:txBody>
          <a:bodyPr>
            <a:normAutofit/>
          </a:bodyPr>
          <a:lstStyle/>
          <a:p>
            <a:r>
              <a:rPr lang="en-US" dirty="0" smtClean="0"/>
              <a:t>20 ballot papers to be sent to each polling station as Tendered Ballot Paper under sealed pack.</a:t>
            </a:r>
            <a:endParaRPr lang="en-US" dirty="0"/>
          </a:p>
          <a:p>
            <a:r>
              <a:rPr lang="en-IN" dirty="0"/>
              <a:t>Tendered ballot papers shall be in same design and form as the ballot papers to be used in balloting unit of EVM. </a:t>
            </a:r>
            <a:endParaRPr lang="en-IN" dirty="0" smtClean="0"/>
          </a:p>
          <a:p>
            <a:r>
              <a:rPr lang="en-IN" dirty="0" smtClean="0"/>
              <a:t>The </a:t>
            </a:r>
            <a:r>
              <a:rPr lang="en-IN" dirty="0"/>
              <a:t>words "Tendered ballot paper" shall be stamped on the back of </a:t>
            </a:r>
            <a:r>
              <a:rPr lang="en-IN" dirty="0" smtClean="0"/>
              <a:t>each such ballot </a:t>
            </a:r>
            <a:r>
              <a:rPr lang="en-IN" dirty="0"/>
              <a:t>paper.</a:t>
            </a:r>
            <a:endParaRPr lang="en-US" dirty="0"/>
          </a:p>
          <a:p>
            <a:endParaRPr lang="en-US" dirty="0"/>
          </a:p>
        </p:txBody>
      </p:sp>
    </p:spTree>
    <p:extLst>
      <p:ext uri="{BB962C8B-B14F-4D97-AF65-F5344CB8AC3E}">
        <p14:creationId xmlns:p14="http://schemas.microsoft.com/office/powerpoint/2010/main" val="845018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Printing of Ballot Papers</a:t>
            </a:r>
            <a:endParaRPr lang="en-US"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pPr marL="0" indent="0" algn="just">
              <a:buNone/>
            </a:pPr>
            <a:endParaRPr lang="en-US" sz="3800" dirty="0"/>
          </a:p>
          <a:p>
            <a:pPr algn="just"/>
            <a:r>
              <a:rPr lang="en-IN" sz="4500" dirty="0" smtClean="0"/>
              <a:t>The </a:t>
            </a:r>
            <a:r>
              <a:rPr lang="en-IN" sz="4500" dirty="0"/>
              <a:t>list of contesting candidates (Form 7A) to be sent on same day </a:t>
            </a:r>
            <a:r>
              <a:rPr lang="en-IN" sz="4500" dirty="0" smtClean="0"/>
              <a:t>of its finalisation to </a:t>
            </a:r>
            <a:r>
              <a:rPr lang="en-IN" sz="4500" dirty="0"/>
              <a:t>CEO and </a:t>
            </a:r>
            <a:r>
              <a:rPr lang="en-IN" sz="4500" dirty="0" smtClean="0"/>
              <a:t>the Govt. Press.</a:t>
            </a:r>
          </a:p>
          <a:p>
            <a:pPr algn="just">
              <a:buNone/>
            </a:pPr>
            <a:endParaRPr lang="en-US" sz="4500" dirty="0"/>
          </a:p>
          <a:p>
            <a:pPr algn="just"/>
            <a:r>
              <a:rPr lang="en-IN" sz="4500" dirty="0" smtClean="0"/>
              <a:t>Transport </a:t>
            </a:r>
            <a:r>
              <a:rPr lang="en-IN" sz="4500" dirty="0"/>
              <a:t>and security arrangements to be ensured</a:t>
            </a:r>
            <a:r>
              <a:rPr lang="en-IN" sz="4500" dirty="0" smtClean="0"/>
              <a:t>.</a:t>
            </a:r>
          </a:p>
          <a:p>
            <a:pPr algn="just">
              <a:buNone/>
            </a:pPr>
            <a:endParaRPr lang="en-US" sz="4500" dirty="0"/>
          </a:p>
          <a:p>
            <a:pPr algn="just"/>
            <a:r>
              <a:rPr lang="en-IN" sz="4500" dirty="0" smtClean="0"/>
              <a:t> ARO in-charge of </a:t>
            </a:r>
            <a:r>
              <a:rPr lang="en-IN" sz="4500" dirty="0"/>
              <a:t>printing will leave at once for printing with the relevant </a:t>
            </a:r>
            <a:r>
              <a:rPr lang="en-IN" sz="4500" dirty="0" smtClean="0"/>
              <a:t> documents.</a:t>
            </a:r>
          </a:p>
          <a:p>
            <a:pPr algn="just">
              <a:buNone/>
            </a:pPr>
            <a:endParaRPr lang="en-US" sz="4500" dirty="0"/>
          </a:p>
          <a:p>
            <a:pPr algn="just"/>
            <a:r>
              <a:rPr lang="en-IN" sz="4500" dirty="0" smtClean="0"/>
              <a:t> Each </a:t>
            </a:r>
            <a:r>
              <a:rPr lang="en-IN" sz="4500" dirty="0"/>
              <a:t>bundle will have 20 ballot papers - Not to be stitched - Ballot papers </a:t>
            </a:r>
            <a:r>
              <a:rPr lang="en-IN" sz="4500" dirty="0" smtClean="0"/>
              <a:t> will </a:t>
            </a:r>
            <a:r>
              <a:rPr lang="en-IN" sz="4500" dirty="0"/>
              <a:t>have consecutive serial numbers</a:t>
            </a:r>
            <a:r>
              <a:rPr lang="en-IN" sz="4500" dirty="0" smtClean="0"/>
              <a:t>.</a:t>
            </a:r>
          </a:p>
          <a:p>
            <a:pPr algn="just">
              <a:buNone/>
            </a:pPr>
            <a:endParaRPr lang="en-US" sz="4500" dirty="0"/>
          </a:p>
          <a:p>
            <a:pPr algn="just"/>
            <a:r>
              <a:rPr lang="en-IN" sz="4500" dirty="0"/>
              <a:t> </a:t>
            </a:r>
            <a:r>
              <a:rPr lang="en-IN" sz="4500" dirty="0" smtClean="0"/>
              <a:t> </a:t>
            </a:r>
            <a:r>
              <a:rPr lang="en-IN" sz="4500" dirty="0"/>
              <a:t>Exact alignment with BUs to be </a:t>
            </a:r>
            <a:r>
              <a:rPr lang="en-IN" sz="4500" dirty="0" smtClean="0"/>
              <a:t>ensured. </a:t>
            </a:r>
            <a:endParaRPr lang="en-US" sz="4500" dirty="0"/>
          </a:p>
        </p:txBody>
      </p:sp>
    </p:spTree>
    <p:extLst>
      <p:ext uri="{BB962C8B-B14F-4D97-AF65-F5344CB8AC3E}">
        <p14:creationId xmlns:p14="http://schemas.microsoft.com/office/powerpoint/2010/main" val="469182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Verification of ballot papers</a:t>
            </a:r>
            <a:endParaRPr lang="en-US" dirty="0">
              <a:solidFill>
                <a:srgbClr val="FF0000"/>
              </a:solidFill>
            </a:endParaRP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a:buNone/>
            </a:pPr>
            <a:r>
              <a:rPr lang="en-IN" dirty="0"/>
              <a:t> </a:t>
            </a:r>
            <a:endParaRPr lang="en-US" dirty="0"/>
          </a:p>
          <a:p>
            <a:pPr algn="just"/>
            <a:r>
              <a:rPr lang="en-IN" dirty="0" smtClean="0"/>
              <a:t> </a:t>
            </a:r>
            <a:r>
              <a:rPr lang="en-IN" dirty="0"/>
              <a:t>Ensure that names and symbols have been printed properly and correctly and in correct order</a:t>
            </a:r>
            <a:r>
              <a:rPr lang="en-IN" dirty="0" smtClean="0"/>
              <a:t>.</a:t>
            </a:r>
          </a:p>
          <a:p>
            <a:pPr algn="just">
              <a:buNone/>
            </a:pPr>
            <a:endParaRPr lang="en-US" dirty="0"/>
          </a:p>
          <a:p>
            <a:pPr algn="just"/>
            <a:r>
              <a:rPr lang="en-IN" dirty="0" smtClean="0"/>
              <a:t>Ensure </a:t>
            </a:r>
            <a:r>
              <a:rPr lang="en-IN" dirty="0"/>
              <a:t>that there is no discrepancy in the numbers of ballot papers dispatched </a:t>
            </a:r>
            <a:r>
              <a:rPr lang="en-IN" dirty="0" smtClean="0"/>
              <a:t>by the </a:t>
            </a:r>
            <a:r>
              <a:rPr lang="en-IN" dirty="0"/>
              <a:t>press and received by </a:t>
            </a:r>
            <a:r>
              <a:rPr lang="en-IN" dirty="0" smtClean="0"/>
              <a:t>RO.</a:t>
            </a:r>
          </a:p>
          <a:p>
            <a:pPr algn="just">
              <a:buNone/>
            </a:pPr>
            <a:endParaRPr lang="en-US" dirty="0"/>
          </a:p>
          <a:p>
            <a:pPr algn="just"/>
            <a:r>
              <a:rPr lang="en-IN" dirty="0" smtClean="0"/>
              <a:t> </a:t>
            </a:r>
            <a:r>
              <a:rPr lang="en-IN" dirty="0"/>
              <a:t>Defective ballots or with duplicate number, or missing number should be entered in register - Also to be published on notice board and intimation to candidates also</a:t>
            </a:r>
            <a:r>
              <a:rPr lang="en-IN" dirty="0" smtClean="0"/>
              <a:t>.</a:t>
            </a:r>
          </a:p>
          <a:p>
            <a:pPr algn="just"/>
            <a:endParaRPr lang="en-US" dirty="0"/>
          </a:p>
          <a:p>
            <a:pPr algn="just"/>
            <a:r>
              <a:rPr lang="en-IN" dirty="0" smtClean="0"/>
              <a:t>Ballot </a:t>
            </a:r>
            <a:r>
              <a:rPr lang="en-IN" dirty="0"/>
              <a:t>papers should be kept in safe custody.</a:t>
            </a:r>
            <a:endParaRPr lang="en-US" dirty="0"/>
          </a:p>
          <a:p>
            <a:pPr algn="just">
              <a:buNone/>
            </a:pPr>
            <a:r>
              <a:rPr lang="en-IN" dirty="0"/>
              <a:t> </a:t>
            </a:r>
            <a:endParaRPr lang="en-US" dirty="0"/>
          </a:p>
          <a:p>
            <a:pPr algn="just"/>
            <a:endParaRPr lang="en-US" dirty="0"/>
          </a:p>
        </p:txBody>
      </p:sp>
    </p:spTree>
    <p:extLst>
      <p:ext uri="{BB962C8B-B14F-4D97-AF65-F5344CB8AC3E}">
        <p14:creationId xmlns:p14="http://schemas.microsoft.com/office/powerpoint/2010/main" val="222583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792162"/>
          </a:xfrm>
        </p:spPr>
        <p:txBody>
          <a:bodyPr/>
          <a:lstStyle/>
          <a:p>
            <a:r>
              <a:rPr lang="en-US" dirty="0" smtClean="0">
                <a:solidFill>
                  <a:srgbClr val="FF0000"/>
                </a:solidFill>
              </a:rPr>
              <a:t>Postal Ballot Papers</a:t>
            </a:r>
            <a:endParaRPr lang="en-US" dirty="0">
              <a:solidFill>
                <a:srgbClr val="FF0000"/>
              </a:solidFill>
            </a:endParaRPr>
          </a:p>
        </p:txBody>
      </p:sp>
      <p:sp>
        <p:nvSpPr>
          <p:cNvPr id="3" name="Content Placeholder 2"/>
          <p:cNvSpPr>
            <a:spLocks noGrp="1"/>
          </p:cNvSpPr>
          <p:nvPr>
            <p:ph idx="1"/>
          </p:nvPr>
        </p:nvSpPr>
        <p:spPr>
          <a:xfrm>
            <a:off x="457200" y="914400"/>
            <a:ext cx="8229600" cy="5638800"/>
          </a:xfrm>
        </p:spPr>
        <p:txBody>
          <a:bodyPr>
            <a:normAutofit fontScale="25000" lnSpcReduction="20000"/>
          </a:bodyPr>
          <a:lstStyle/>
          <a:p>
            <a:pPr>
              <a:buNone/>
            </a:pPr>
            <a:endParaRPr lang="en-US" dirty="0"/>
          </a:p>
          <a:p>
            <a:pPr>
              <a:buNone/>
            </a:pPr>
            <a:endParaRPr lang="en-US" dirty="0"/>
          </a:p>
          <a:p>
            <a:pPr>
              <a:buFont typeface="Courier New" pitchFamily="49" charset="0"/>
              <a:buChar char="o"/>
            </a:pPr>
            <a:r>
              <a:rPr lang="en-IN" sz="3600" dirty="0" smtClean="0"/>
              <a:t> </a:t>
            </a:r>
            <a:r>
              <a:rPr lang="en-IN" sz="11200" dirty="0"/>
              <a:t>Postal ballots should be printed at district level at private or govt. printing press.</a:t>
            </a:r>
            <a:endParaRPr lang="en-US" sz="11200" dirty="0"/>
          </a:p>
          <a:p>
            <a:pPr>
              <a:buNone/>
            </a:pPr>
            <a:endParaRPr lang="en-US" sz="11200" dirty="0"/>
          </a:p>
          <a:p>
            <a:r>
              <a:rPr lang="en-IN" sz="11200" dirty="0" smtClean="0"/>
              <a:t>Printing </a:t>
            </a:r>
            <a:r>
              <a:rPr lang="en-IN" sz="11200" dirty="0"/>
              <a:t>with due care and with fool proof security arrangements </a:t>
            </a:r>
            <a:r>
              <a:rPr lang="en-IN" sz="11200" dirty="0" smtClean="0"/>
              <a:t>–</a:t>
            </a:r>
          </a:p>
          <a:p>
            <a:pPr>
              <a:buNone/>
            </a:pPr>
            <a:r>
              <a:rPr lang="en-IN" sz="11200" dirty="0" smtClean="0"/>
              <a:t> </a:t>
            </a:r>
          </a:p>
          <a:p>
            <a:r>
              <a:rPr lang="en-IN" sz="11200" dirty="0" smtClean="0"/>
              <a:t>Depute </a:t>
            </a:r>
            <a:r>
              <a:rPr lang="en-IN" sz="11200" dirty="0"/>
              <a:t>an ARO, for strict watch.</a:t>
            </a:r>
            <a:endParaRPr lang="en-US" sz="11200" dirty="0"/>
          </a:p>
          <a:p>
            <a:endParaRPr lang="en-US" sz="11200" dirty="0"/>
          </a:p>
          <a:p>
            <a:r>
              <a:rPr lang="en-IN" sz="11200" dirty="0" smtClean="0"/>
              <a:t>Planning  </a:t>
            </a:r>
            <a:r>
              <a:rPr lang="en-IN" sz="11200" dirty="0"/>
              <a:t>and  identification  of  such  private  presses  should  be  made  well  in advance.</a:t>
            </a:r>
            <a:endParaRPr lang="en-US" sz="11200" dirty="0"/>
          </a:p>
          <a:p>
            <a:pPr>
              <a:buNone/>
            </a:pPr>
            <a:endParaRPr lang="en-US" sz="11200" dirty="0"/>
          </a:p>
          <a:p>
            <a:r>
              <a:rPr lang="en-IN" sz="11200" dirty="0" smtClean="0"/>
              <a:t>  </a:t>
            </a:r>
            <a:r>
              <a:rPr lang="en-IN" sz="11200" dirty="0"/>
              <a:t>Ensure that proper slugs, numbering machines, etc. are available at the press.</a:t>
            </a:r>
            <a:endParaRPr lang="en-US" sz="11200" dirty="0"/>
          </a:p>
          <a:p>
            <a:endParaRPr lang="en-US" sz="3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TM03457444[[fn=Basis]]</Template>
  <TotalTime>498</TotalTime>
  <Words>1059</Words>
  <Application>Microsoft Office PowerPoint</Application>
  <PresentationFormat>On-screen Show (4:3)</PresentationFormat>
  <Paragraphs>142</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Courier New</vt:lpstr>
      <vt:lpstr>Office Theme</vt:lpstr>
      <vt:lpstr>Ballot Paper matters  </vt:lpstr>
      <vt:lpstr>Assessment of requirement of ballot papers</vt:lpstr>
      <vt:lpstr>Symbol for NOTA</vt:lpstr>
      <vt:lpstr>EVM Ballot Paper </vt:lpstr>
      <vt:lpstr>EVM Ballot Paper </vt:lpstr>
      <vt:lpstr>Tendered ballot papers</vt:lpstr>
      <vt:lpstr>Printing of Ballot Papers</vt:lpstr>
      <vt:lpstr>Verification of ballot papers</vt:lpstr>
      <vt:lpstr>Postal Ballot Papers</vt:lpstr>
      <vt:lpstr>Postal Ballot Papers</vt:lpstr>
      <vt:lpstr>PowerPoint Presentation</vt:lpstr>
      <vt:lpstr>PowerPoint Presentation</vt:lpstr>
      <vt:lpstr>PowerPoint Presentation</vt:lpstr>
      <vt:lpstr>Language of  postal ballot paper</vt:lpstr>
      <vt:lpstr>Printing of postal ballot papers</vt:lpstr>
      <vt:lpstr>Preparation of ballot papers in Braille</vt:lpstr>
      <vt:lpstr>Dummy Ballot Sheets in Braille</vt:lpstr>
      <vt:lpstr>Safe custody of undistributed ballot papers</vt:lpstr>
      <vt:lpstr>Ballot papers for record of ECI  and CEO</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Ballot Paper matters  -Postal, EVM, Tendered ballot papers</dc:title>
  <dc:creator>anamika</dc:creator>
  <cp:lastModifiedBy>AG</cp:lastModifiedBy>
  <cp:revision>52</cp:revision>
  <dcterms:created xsi:type="dcterms:W3CDTF">2014-01-18T08:28:03Z</dcterms:created>
  <dcterms:modified xsi:type="dcterms:W3CDTF">2018-12-02T13:13:02Z</dcterms:modified>
</cp:coreProperties>
</file>